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87" r:id="rId4"/>
    <p:sldId id="260" r:id="rId5"/>
    <p:sldId id="261" r:id="rId6"/>
    <p:sldId id="263" r:id="rId7"/>
    <p:sldId id="264" r:id="rId8"/>
    <p:sldId id="269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28"/>
  </p:normalViewPr>
  <p:slideViewPr>
    <p:cSldViewPr showGuides="1">
      <p:cViewPr varScale="1">
        <p:scale>
          <a:sx n="114" d="100"/>
          <a:sy n="114" d="100"/>
        </p:scale>
        <p:origin x="16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7E45A-4545-4405-B450-D3666015EB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B0731-05A9-4BC0-82B5-8B1B0AF1DF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B0731-05A9-4BC0-82B5-8B1B0AF1DF0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B0731-05A9-4BC0-82B5-8B1B0AF1DF0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</a:lstStyle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</a:lstStyle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4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468F43D1-C3EC-46F0-9A4E-420CB1369CB3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</a:lstStyle>
          <a:p>
            <a:fld id="{937AE197-A92C-4101-8739-3C9EDD778D3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 panose="05020102010507070707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335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 panose="05020102010507070707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825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 panose="05000000000000000000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 panose="05020102010507070707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 panose="05000000000000000000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1930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 panose="05020102010507070707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225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 panose="05020102010507070707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215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anose="05000000000000000000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" y="2458"/>
            <a:ext cx="9141713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7" descr="A large green field with a road&#10;&#10;Description automatically generated with medium confidence"/>
          <p:cNvPicPr>
            <a:picLocks noChangeAspect="1"/>
          </p:cNvPicPr>
          <p:nvPr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4" r="8355" b="1"/>
          <a:stretch/>
        </p:blipFill>
        <p:spPr>
          <a:xfrm>
            <a:off x="0" y="228600"/>
            <a:ext cx="6337737" cy="685799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76201" y="609600"/>
            <a:ext cx="4516969" cy="2684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Recognition of crop disease with deep learning based on leaf images</a:t>
            </a:r>
          </a:p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en-US" altLang="en-I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Author: </a:t>
            </a:r>
            <a:r>
              <a:rPr kumimoji="0" lang="en-US" altLang="en-IN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Shujuan</a:t>
            </a:r>
            <a:r>
              <a:rPr kumimoji="0" lang="en-US" altLang="en-I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n-US" altLang="en-IN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zhang</a:t>
            </a:r>
            <a:r>
              <a:rPr kumimoji="0" lang="en-US" altLang="en-I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- 2019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482600" y="5277684"/>
            <a:ext cx="3991904" cy="818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sz="24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Madhu Kumar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- 700757483</a:t>
            </a:r>
          </a:p>
        </p:txBody>
      </p:sp>
      <p:pic>
        <p:nvPicPr>
          <p:cNvPr id="1026" name="Picture 2" descr="Plant Disease Management: New Method for Early Detection of Bacterial  Infection in Crops">
            <a:extLst>
              <a:ext uri="{FF2B5EF4-FFF2-40B4-BE49-F238E27FC236}">
                <a16:creationId xmlns:a16="http://schemas.microsoft.com/office/drawing/2014/main" id="{1C617731-7E53-1BCE-7FFF-44E7D3C3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4" r="11847" b="-1"/>
          <a:stretch/>
        </p:blipFill>
        <p:spPr bwMode="auto">
          <a:xfrm>
            <a:off x="4669497" y="-2458"/>
            <a:ext cx="4472089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9000" y="457200"/>
            <a:ext cx="1110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ADCCD-D7DA-7384-3AEB-8899A44C1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6" y="1346097"/>
            <a:ext cx="7772400" cy="50547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6" name="Rectangle 2048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</a:t>
            </a:r>
          </a:p>
        </p:txBody>
      </p:sp>
      <p:sp>
        <p:nvSpPr>
          <p:cNvPr id="2048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628650" y="1929384"/>
            <a:ext cx="7886700" cy="4251960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J. </a:t>
            </a:r>
            <a:r>
              <a:rPr kumimoji="0" lang="en-US" altLang="zh-CN" sz="19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Schmidhuber</a:t>
            </a:r>
            <a:r>
              <a:rPr kumimoji="0" lang="en-US" altLang="zh-CN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‘‘Deep learning in neural networks: An overview,’’ Neural </a:t>
            </a:r>
            <a:r>
              <a:rPr kumimoji="0" lang="en-US" altLang="zh-CN" sz="19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</a:t>
            </a:r>
            <a:r>
              <a:rPr kumimoji="0" lang="en-US" altLang="zh-CN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vol. 61, pp. 85–117, Jan. 2015.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A.-R. Mohamed, G. E. Dahl, and G. Hinton, ‘‘Acoustic modeling using deep belief networks,’’ IEEE Trans. Audio, Speech, Lang. Process., vol. 20, no. 1, pp. 14–22, Jan. 2012.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19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Y. Bengio and O. </a:t>
            </a:r>
            <a:r>
              <a:rPr kumimoji="0" lang="en-US" altLang="zh-CN" sz="19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Delalleau</a:t>
            </a:r>
            <a:r>
              <a:rPr kumimoji="0" lang="en-US" altLang="zh-CN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‘‘On the expressive power of deep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architectures,’’ in Proc. 14th Int. Conf. Discovery Sci. Berlin, Germany, 2011, no. 1, pp. 18–36.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85341" y="365125"/>
            <a:ext cx="3630007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2052" name="Picture 4" descr="Horticultural Science College | Plant Pathology course">
            <a:extLst>
              <a:ext uri="{FF2B5EF4-FFF2-40B4-BE49-F238E27FC236}">
                <a16:creationId xmlns:a16="http://schemas.microsoft.com/office/drawing/2014/main" id="{61AC699B-AAD2-C6F7-E455-0626023A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9" r="28103" b="-1"/>
          <a:stretch/>
        </p:blipFill>
        <p:spPr bwMode="auto"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85341" y="2333297"/>
            <a:ext cx="3630007" cy="3843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faces challenges from unpredictable weather patterns and the increasing prevalence of crop diseases and pests, necessitating advanced technological solutions.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Change: The need for more accurate, efficient, and proactive systems drives the exploration of advanced technologies in this research.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0" name="Rectangle 309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80060" y="3810001"/>
            <a:ext cx="2564242" cy="2379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Problem Statement</a:t>
            </a:r>
          </a:p>
        </p:txBody>
      </p:sp>
      <p:pic>
        <p:nvPicPr>
          <p:cNvPr id="3074" name="Picture 2" descr="Unleashing Artificial Intelligence for Crop Disease Detection and Control -  ACI Limited">
            <a:extLst>
              <a:ext uri="{FF2B5EF4-FFF2-40B4-BE49-F238E27FC236}">
                <a16:creationId xmlns:a16="http://schemas.microsoft.com/office/drawing/2014/main" id="{26FC87D5-FADC-9231-0F24-02DEC1AA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b="18095"/>
          <a:stretch/>
        </p:blipFill>
        <p:spPr bwMode="auto">
          <a:xfrm>
            <a:off x="20" y="10"/>
            <a:ext cx="9143980" cy="350519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90720" y="3962399"/>
            <a:ext cx="5173220" cy="2214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methods for crop disease and pest detection suffer from inefficiency, error proneness, and inadequate early detection capabilities, resulting in potential agricultural losses.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challenges such as extreme weather conditions, limited data availability, soil variations, and a technology gap further hinder effective detection.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reliance on time-consuming manual methods introduces human error and may not offer timely identification, exacerbating the agricultural risks.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1828800"/>
            <a:ext cx="1672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12285" y="1731645"/>
            <a:ext cx="3688715" cy="41865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GB" dirty="0">
                <a:latin typeface="Times New Roman" panose="02020603050405020304" charset="0"/>
                <a:cs typeface="Times New Roman" panose="02020603050405020304" charset="0"/>
              </a:rPr>
              <a:t>Develop and deploy a deep learning framework to revolutionize crop management, focusing on accurate identification of diseases and pests in harsh environments, with the aim of enhancing agricultural resilience and sustainability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4876800" y="685800"/>
            <a:ext cx="1603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pic>
        <p:nvPicPr>
          <p:cNvPr id="4098" name="Picture 2" descr="A novel deep learning method for detection and classification of plant  diseases | Complex &amp; Intelligent Systems">
            <a:extLst>
              <a:ext uri="{FF2B5EF4-FFF2-40B4-BE49-F238E27FC236}">
                <a16:creationId xmlns:a16="http://schemas.microsoft.com/office/drawing/2014/main" id="{0B2D4B54-2E3D-17D6-33FD-CE34B34C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191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Onion seed crop OE - IYSV - diamond lesion close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4" b="21738"/>
          <a:stretch/>
        </p:blipFill>
        <p:spPr bwMode="auto">
          <a:xfrm>
            <a:off x="20" y="10"/>
            <a:ext cx="72522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48707" y="533400"/>
            <a:ext cx="2733293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5648706" y="1981200"/>
            <a:ext cx="3342893" cy="4724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agricultural research employs sensor networks and automated systems for crop disease identification, including real-time weather-based detection and wireless image sensors for pest traps. 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learning, specifically neural networks, proves effective in diagnosing plant diseases by analyzing color, shape, and texture features.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methods enhance disease detection, demonstrated in successful applications like identifying scab disease in potatoes.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Neural Network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8650" y="1929384"/>
            <a:ext cx="78867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Layer: Receives raw data, often images.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Operation: Applies filters to capture local patterns.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Introduces non-linearity to enhance learning.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Pooling: Reduces dimensionality through down-sampling.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Flattening: Converts processed data into a one-dimensional vector.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Layers: Integrates information for global predictions.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Layer: Produces final network predictions.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Measures the difference between predictions and labels.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propagation: Updates weights based on calculated gradients.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Iteration: Repeats forward and backward passes iteratively for learning hierarchical representations.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52777" y="548640"/>
            <a:ext cx="7437474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GB"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Proposed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8490" y="2431767"/>
            <a:ext cx="6207019" cy="3685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Model: Inception-ResNet-v2 network with added residual units for crop disease recognition. Cross-layer direct edges and multi-way convolution layers enhance accuracy and solve gradient issues.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Set: Crop Disease Recognition Competition dataset from the 2018 AI Challenger Competition. It includes 47,363 images of 27 diseases across 10 crops, divided into training (70%), validation (10%), and test sets (20%).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Pre-processing: Applies light transformation and random clipping to enhance feature information and address data set distribution issues. 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9144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68490" y="2431765"/>
            <a:ext cx="6207019" cy="3320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preprocessing method includes geometric space transformations and pixel color transformations 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Strategy: Adopts the Inception-ResNet-v2 model for transfer learning, loading pre-trained parameters, modifying the model for the target task, and fine-tuning. Parameters, learning rate, batch size, dropout, loss function, and optimizer are set for efficient training.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Achieves a final accuracy of 86.1%, outperforming other common deep learning models. The system effectively identifies crop diseases and pests, providing valuable information and guidance for farmers.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5970896"/>
            <a:ext cx="7475562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51263" y="170412"/>
            <a:ext cx="7634200" cy="1328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496516-9C84-3C5D-5255-5F792844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28" r="15051" b="1"/>
          <a:stretch/>
        </p:blipFill>
        <p:spPr>
          <a:xfrm>
            <a:off x="149055" y="2410448"/>
            <a:ext cx="4352493" cy="3890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67AD6-35B5-D138-0AFE-91D44ACAB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76" r="13703" b="1"/>
          <a:stretch/>
        </p:blipFill>
        <p:spPr>
          <a:xfrm>
            <a:off x="4642450" y="2410448"/>
            <a:ext cx="4352492" cy="3890357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ustom 9">
      <a:dk1>
        <a:sysClr val="windowText" lastClr="000000"/>
      </a:dk1>
      <a:lt1>
        <a:sysClr val="window" lastClr="FFFFFF"/>
      </a:lt1>
      <a:dk2>
        <a:srgbClr val="92D050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83</TotalTime>
  <Words>672</Words>
  <Application>Microsoft Macintosh PowerPoint</Application>
  <PresentationFormat>On-screen Show (4:3)</PresentationFormat>
  <Paragraphs>51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Times New Roman</vt:lpstr>
      <vt:lpstr>Trebuchet MS</vt:lpstr>
      <vt:lpstr>Wingdings</vt:lpstr>
      <vt:lpstr>Wingdings 2</vt:lpstr>
      <vt:lpstr>Opulent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NALLURI SRI HARSH</cp:lastModifiedBy>
  <cp:revision>25</cp:revision>
  <dcterms:created xsi:type="dcterms:W3CDTF">2023-11-29T06:44:00Z</dcterms:created>
  <dcterms:modified xsi:type="dcterms:W3CDTF">2024-11-07T04:52:25Z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FEDE752229E94229B8E344C39385C4D9_13</vt:lpwstr>
  </property>
  <property fmtid="{D5CDD505-2E9C-101B-9397-08002B2CF9AE}" pid="3" name="KSOProductBuildVer">
    <vt:lpwstr>1033-12.2.0.13472</vt:lpwstr>
  </property>
</Properties>
</file>